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71" r:id="rId4"/>
    <p:sldId id="311" r:id="rId5"/>
    <p:sldId id="285" r:id="rId6"/>
    <p:sldId id="283" r:id="rId7"/>
    <p:sldId id="284" r:id="rId8"/>
    <p:sldId id="275" r:id="rId9"/>
    <p:sldId id="292" r:id="rId10"/>
    <p:sldId id="272" r:id="rId11"/>
    <p:sldId id="309" r:id="rId12"/>
    <p:sldId id="287" r:id="rId13"/>
    <p:sldId id="288" r:id="rId14"/>
    <p:sldId id="289" r:id="rId15"/>
    <p:sldId id="265" r:id="rId16"/>
    <p:sldId id="316" r:id="rId17"/>
    <p:sldId id="317" r:id="rId18"/>
    <p:sldId id="319" r:id="rId1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12D44-8478-49B0-955E-5FB7056E6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6AEAD6-D60D-4FF0-8B1A-2306756BF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B0DC52-EAB2-4492-A1DB-7F2312BC2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DC0C-82F9-4300-96BD-61EC42E0E2CC}" type="datetimeFigureOut">
              <a:rPr lang="x-none" smtClean="0"/>
              <a:t>26.05.2025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7E49C0-E756-4EC3-BEF0-4A5FB646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20DB50-3280-46B7-9DB9-A5D87395E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7071-163D-4832-A782-DA1B624558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5642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BA736-42A8-4468-8B73-A176EB442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2A4299-CA37-4BFB-8DE8-965C25CC4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3A8F75-FE89-4A08-9EB1-64FB0EFBC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DC0C-82F9-4300-96BD-61EC42E0E2CC}" type="datetimeFigureOut">
              <a:rPr lang="x-none" smtClean="0"/>
              <a:t>26.05.2025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F82D5-D3FF-41A4-B8C4-79EFF4AEA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A9D85E-E9F2-4E24-99B8-8F5DA30F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7071-163D-4832-A782-DA1B624558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050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5DB530-27CB-44D6-8626-BD170F3096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F2EFBA-E1B6-46E2-B6F6-EDDC44D9B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C6927E-C42E-443F-9805-11846D281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DC0C-82F9-4300-96BD-61EC42E0E2CC}" type="datetimeFigureOut">
              <a:rPr lang="x-none" smtClean="0"/>
              <a:t>26.05.2025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143B9F-13A1-4EE9-8DD8-AD241580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3AF289-8451-4452-9A12-31EE57AD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7071-163D-4832-A782-DA1B624558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8531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9CD40-301A-4672-8E54-70DF4DFBB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283584-9A9B-4CBC-A55E-B7897332E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B9522-2C2A-4D3A-83EA-1C4A4E338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087B-F6F3-4192-90C4-50ABA0E7B389}" type="datetimeFigureOut">
              <a:rPr lang="x-none" smtClean="0"/>
              <a:t>26.05.2025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A43D42-3028-4F0D-B236-AFBD2F43C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A5C590-6D5C-4D9D-B7B4-47CFA225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AC6A-C304-411D-A16F-AEF3F99654C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7794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A2F27-C739-4DBD-9CE7-D1247A81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AC4F8-5A69-479B-B663-D1E39080C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7AE0AE-6072-4E96-AE70-1A554928A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087B-F6F3-4192-90C4-50ABA0E7B389}" type="datetimeFigureOut">
              <a:rPr lang="x-none" smtClean="0"/>
              <a:t>26.05.2025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2EB78-A887-43D2-9844-E4BE7EDA0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6E5FBF-0905-47F8-B0A8-832991B3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AC6A-C304-411D-A16F-AEF3F99654C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59604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69778-DB4B-452A-B11C-8E948F82E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2A138C-CED3-4A72-BFBC-B66F8763A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96BDB5-BAF4-4441-BF7E-918D5BC2A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087B-F6F3-4192-90C4-50ABA0E7B389}" type="datetimeFigureOut">
              <a:rPr lang="x-none" smtClean="0"/>
              <a:t>26.05.2025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962803-874D-4076-A880-FB25529A2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D85CB-60A5-4A5A-959A-C68C2C28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AC6A-C304-411D-A16F-AEF3F99654C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4980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54216-70CE-4B37-ACB7-D60D875A7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8997F3-4F6E-4EEB-992F-0ED145994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73F9B0-53E4-4DB0-801A-C22654E68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9BD766-8476-4816-9D1C-EE5321F64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087B-F6F3-4192-90C4-50ABA0E7B389}" type="datetimeFigureOut">
              <a:rPr lang="x-none" smtClean="0"/>
              <a:t>26.05.2025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5FF363-46E2-4262-A25C-D52E5DFC2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812AB5-DF79-4612-94BF-5735EBE16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AC6A-C304-411D-A16F-AEF3F99654C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42233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04AFD-778E-4DF5-A1F2-46C982630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5F871C-3CEB-4B68-9F9C-2687D13CC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462594-FD02-4889-A712-10587FE13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76B2AC-A1BA-484E-BA2E-CD90D1425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DF58D5-0B52-4E10-948A-D708875D5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174E0B-28D2-4590-B654-A371AD85A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087B-F6F3-4192-90C4-50ABA0E7B389}" type="datetimeFigureOut">
              <a:rPr lang="x-none" smtClean="0"/>
              <a:t>26.05.2025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0AD4FF-3229-4B7A-825D-BBD0664C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388E7B-F2B8-4EE1-90BB-1A9F0CF5B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AC6A-C304-411D-A16F-AEF3F99654C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57336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7C687-CE12-4EAD-AABA-62B7A8964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660A47-D51A-45CF-8419-C8BF87AF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087B-F6F3-4192-90C4-50ABA0E7B389}" type="datetimeFigureOut">
              <a:rPr lang="x-none" smtClean="0"/>
              <a:t>26.05.2025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E5A5A3-972B-400A-9B04-8144460F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2CE754-935E-488E-B329-427B94A0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AC6A-C304-411D-A16F-AEF3F99654C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5522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8E53BF-5E3B-4295-982D-AA7559459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087B-F6F3-4192-90C4-50ABA0E7B389}" type="datetimeFigureOut">
              <a:rPr lang="x-none" smtClean="0"/>
              <a:t>26.05.2025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314BD8-F2EE-4CDD-8709-51C7DAC13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C8AAAE-7B36-40D1-BF8C-8303E796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AC6A-C304-411D-A16F-AEF3F99654C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6788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E32D7-C98B-4A56-8C13-CE43C62A6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A69608-0D13-4CE9-9E42-235A25717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9837D9-4B91-44BB-96A0-DFCA2E3A1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5E28E0-085E-4D1E-9DC0-C3B263DA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087B-F6F3-4192-90C4-50ABA0E7B389}" type="datetimeFigureOut">
              <a:rPr lang="x-none" smtClean="0"/>
              <a:t>26.05.2025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FE52A3-BD1E-47A6-8B49-350F8FF1A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1A6E5F-EDD3-4CD3-8FBB-C4196F4E5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AC6A-C304-411D-A16F-AEF3F99654C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355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71700-B289-4D67-8111-7CF23B536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3E5DB3-41DE-4158-B2FA-1119E1E95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F28ABC-D02A-4CE1-A85F-9A60EDAA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DC0C-82F9-4300-96BD-61EC42E0E2CC}" type="datetimeFigureOut">
              <a:rPr lang="x-none" smtClean="0"/>
              <a:t>26.05.2025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D3D282-D708-4EDA-A001-6C690988A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7CE953-34C6-4599-9F2B-2F13A311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7071-163D-4832-A782-DA1B624558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4800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16C93-5F4A-487A-A365-53E54B7F1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11CC10-7672-4804-A9D6-3F299B627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F02D6A-3827-4EDC-BA13-513C76AA9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F19602-E017-4734-941F-7F96B5F2C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087B-F6F3-4192-90C4-50ABA0E7B389}" type="datetimeFigureOut">
              <a:rPr lang="x-none" smtClean="0"/>
              <a:t>26.05.2025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63EDBA-0979-41CE-97D0-97A93C8A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05E04C-95C0-4E1B-94D9-098852BE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AC6A-C304-411D-A16F-AEF3F99654C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26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6B9D9-9749-41D2-B0AA-85F81192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5FAF48-4F9C-4744-AEC5-D0B766B6C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A09336-129B-42A3-8F39-84BD3C938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087B-F6F3-4192-90C4-50ABA0E7B389}" type="datetimeFigureOut">
              <a:rPr lang="x-none" smtClean="0"/>
              <a:t>26.05.2025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DD6030-B572-4EE3-B9B4-2B17880AE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106AD6-9E69-4CD5-B10D-DEA789C5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AC6A-C304-411D-A16F-AEF3F99654C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74793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C83014-66AC-46B8-AD89-D9F7E757A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8B22A4-C144-4ABD-8EC8-2408A44ED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F50980-85AE-430C-BB56-330332BD5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087B-F6F3-4192-90C4-50ABA0E7B389}" type="datetimeFigureOut">
              <a:rPr lang="x-none" smtClean="0"/>
              <a:t>26.05.2025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329908-201B-400C-ABA3-3285CA9CA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4422F5-7F64-4936-90A7-2BF8D7841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AC6A-C304-411D-A16F-AEF3F99654C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9518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CD5EB-37FA-4FAF-BD0E-64D49339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9DFA2-2457-4DE3-9FE4-98545E92E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354B43-B23C-4EA8-803B-44D435EB4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DC0C-82F9-4300-96BD-61EC42E0E2CC}" type="datetimeFigureOut">
              <a:rPr lang="x-none" smtClean="0"/>
              <a:t>26.05.2025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A2B133-C21A-485C-8B0D-41BF3980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5E6F83-643C-40C3-934B-8E3CF5F21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7071-163D-4832-A782-DA1B624558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627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48897-31D2-4921-A489-3FBEE072F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29DD9-4CEF-41AA-A79C-6819EFAC5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0EE1B9-3719-40CE-A2E2-5BA137249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524F93-0B2E-4FB0-B6E6-EB0735E8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DC0C-82F9-4300-96BD-61EC42E0E2CC}" type="datetimeFigureOut">
              <a:rPr lang="x-none" smtClean="0"/>
              <a:t>26.05.2025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570EE5-4B9E-4C3B-A9F8-A21F5AAB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924E20-94F6-497D-8E2A-9F0EDD2C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7071-163D-4832-A782-DA1B624558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67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25BED-F1A7-4AE3-834E-13347E38C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A0C159-EF37-4426-B3D9-6DB12B5D6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2268F2-C0F8-49FE-AFF9-B9F3D74BB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D5DA31-2E02-482F-8601-7CE802B74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BDB065-63D8-4DEC-A464-97AB58AB66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F033D8-B4E3-42BB-A1B6-41F4A5EC0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DC0C-82F9-4300-96BD-61EC42E0E2CC}" type="datetimeFigureOut">
              <a:rPr lang="x-none" smtClean="0"/>
              <a:t>26.05.2025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AAFBA8-F148-4E9A-BE72-9502280E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C879BA5-257B-434D-88FD-91DCFA7EC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7071-163D-4832-A782-DA1B624558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924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C5F03-7AF9-4A20-9FAC-7B7296165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59C9F5-D12D-4158-AA4B-7BD04783A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DC0C-82F9-4300-96BD-61EC42E0E2CC}" type="datetimeFigureOut">
              <a:rPr lang="x-none" smtClean="0"/>
              <a:t>26.05.2025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66CBF7-4752-44BE-977E-6CC1CB598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A3DDEE-764E-4F34-B984-6D85818E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7071-163D-4832-A782-DA1B624558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388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2A461A-0957-4BF0-8B88-C200B6A39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DC0C-82F9-4300-96BD-61EC42E0E2CC}" type="datetimeFigureOut">
              <a:rPr lang="x-none" smtClean="0"/>
              <a:t>26.05.2025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E7D63D-3686-4F8B-A144-504A808DF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DBFF45-3B28-4948-B202-E0F4D014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7071-163D-4832-A782-DA1B624558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107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75D6C-C8BA-4F6B-968F-FF1D4704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1F6B19-3DD9-4731-B7FD-7B06C0650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95C660-115A-4671-9E57-4BE872C87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A7FEFC-75DC-402E-8EEA-A0D2DA6D7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DC0C-82F9-4300-96BD-61EC42E0E2CC}" type="datetimeFigureOut">
              <a:rPr lang="x-none" smtClean="0"/>
              <a:t>26.05.2025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66FC06-D6C7-4A71-BCA4-080FA268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CE416E-9FDC-4972-B473-3EF21F52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7071-163D-4832-A782-DA1B624558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968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D3ED4-B6F9-4861-9D7C-209E6FFCE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1E87E2E-0FC1-4117-BC63-B8FCEF1F7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BE0169-4111-4CC3-B6B9-C2190EA6A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FD520D-D255-4327-AE28-A3D06972A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DC0C-82F9-4300-96BD-61EC42E0E2CC}" type="datetimeFigureOut">
              <a:rPr lang="x-none" smtClean="0"/>
              <a:t>26.05.2025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D9449D-64A2-44A3-804F-D39B534DF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1E482-FA81-4ED9-86EF-23EA0970A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7071-163D-4832-A782-DA1B624558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7382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D2AFF-51F3-488F-929F-A69C73943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FC030-A75F-4C6B-B99F-5C122D96D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70B3E7-5893-41C6-BB18-4A1E24F86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EDC0C-82F9-4300-96BD-61EC42E0E2CC}" type="datetimeFigureOut">
              <a:rPr lang="x-none" smtClean="0"/>
              <a:t>26.05.2025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1AF36-52B2-45AC-9D42-CAD9A6FEC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060A03-C064-40E1-9B3A-4EABB6BA0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F7071-163D-4832-A782-DA1B624558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671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DA9F8-1C69-4095-92BE-0702F722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23A021-FCCB-48C8-83F3-F6466F7C1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2500D-0302-4C06-9798-DADB1EB4B2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2087B-F6F3-4192-90C4-50ABA0E7B389}" type="datetimeFigureOut">
              <a:rPr lang="x-none" smtClean="0"/>
              <a:t>26.05.2025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7E9FA-9CBD-4D18-992E-8C1B82215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10AFB3-E5C2-4659-BB51-5FDC80B8C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6AC6A-C304-411D-A16F-AEF3F99654C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844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A078D6-1BAF-4FE6-897B-6005546B8E66}"/>
              </a:ext>
            </a:extLst>
          </p:cNvPr>
          <p:cNvSpPr/>
          <p:nvPr/>
        </p:nvSpPr>
        <p:spPr>
          <a:xfrm>
            <a:off x="1600200" y="4277410"/>
            <a:ext cx="82677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white"/>
                </a:solidFill>
              </a:rPr>
              <a:t>«Разъяснения Правил подтверждения результатов непрерывного профессионального развития, присвоения и подтверждения уровня квалификации работников здравоохранения»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372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ECC3A1-935D-43EE-BF11-2659D4F18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077"/>
            <a:ext cx="12192000" cy="597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41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DE607-AD1A-4266-8EF1-BE6DD03E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99"/>
            <a:ext cx="10515600" cy="1168400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Критерии подтверждения результатов непрерывного профессионального развития работников здравоохранения</a:t>
            </a:r>
            <a:endParaRPr lang="x-none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034247"/>
              </p:ext>
            </p:extLst>
          </p:nvPr>
        </p:nvGraphicFramePr>
        <p:xfrm>
          <a:off x="952502" y="755641"/>
          <a:ext cx="9905998" cy="5824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298">
                  <a:extLst>
                    <a:ext uri="{9D8B030D-6E8A-4147-A177-3AD203B41FA5}">
                      <a16:colId xmlns:a16="http://schemas.microsoft.com/office/drawing/2014/main" val="2373598694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val="3843803551"/>
                    </a:ext>
                  </a:extLst>
                </a:gridCol>
                <a:gridCol w="3173921">
                  <a:extLst>
                    <a:ext uri="{9D8B030D-6E8A-4147-A177-3AD203B41FA5}">
                      <a16:colId xmlns:a16="http://schemas.microsoft.com/office/drawing/2014/main" val="246042387"/>
                    </a:ext>
                  </a:extLst>
                </a:gridCol>
                <a:gridCol w="1512379">
                  <a:extLst>
                    <a:ext uri="{9D8B030D-6E8A-4147-A177-3AD203B41FA5}">
                      <a16:colId xmlns:a16="http://schemas.microsoft.com/office/drawing/2014/main" val="4144948478"/>
                    </a:ext>
                  </a:extLst>
                </a:gridCol>
                <a:gridCol w="2505075">
                  <a:extLst>
                    <a:ext uri="{9D8B030D-6E8A-4147-A177-3AD203B41FA5}">
                      <a16:colId xmlns:a16="http://schemas.microsoft.com/office/drawing/2014/main" val="3056081125"/>
                    </a:ext>
                  </a:extLst>
                </a:gridCol>
              </a:tblGrid>
              <a:tr h="200023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\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100" dirty="0" err="1">
                          <a:effectLst/>
                        </a:rPr>
                        <a:t>Наименование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критерия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100" dirty="0" err="1">
                          <a:effectLst/>
                        </a:rPr>
                        <a:t>Требование</a:t>
                      </a:r>
                      <a:r>
                        <a:rPr lang="en-US" sz="1100" dirty="0">
                          <a:effectLst/>
                        </a:rPr>
                        <a:t> к </a:t>
                      </a:r>
                      <a:r>
                        <a:rPr lang="en-US" sz="1100" dirty="0" err="1">
                          <a:effectLst/>
                        </a:rPr>
                        <a:t>критерию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Единица измерения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100" dirty="0" err="1">
                          <a:effectLst/>
                        </a:rPr>
                        <a:t>Подтверждающий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документ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extLst>
                  <a:ext uri="{0D108BD9-81ED-4DB2-BD59-A6C34878D82A}">
                    <a16:rowId xmlns:a16="http://schemas.microsoft.com/office/drawing/2014/main" val="3354191902"/>
                  </a:ext>
                </a:extLst>
              </a:tr>
              <a:tr h="200023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extLst>
                  <a:ext uri="{0D108BD9-81ED-4DB2-BD59-A6C34878D82A}">
                    <a16:rowId xmlns:a16="http://schemas.microsoft.com/office/drawing/2014/main" val="478988700"/>
                  </a:ext>
                </a:extLst>
              </a:tr>
              <a:tr h="200023">
                <a:tc gridSpan="5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Глава 1. Дополнительное образование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34124"/>
                  </a:ext>
                </a:extLst>
              </a:tr>
              <a:tr h="1129778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Дополнительное образование (цикл повышения квалификации)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в соответствии с профилем заявляемой специальности; в соответствии с уровнем образовательной программы; указание количества часов или кредитов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1 час = 1 зачетной единице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копия свидетельства о прохождении повышения квалификации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extLst>
                  <a:ext uri="{0D108BD9-81ED-4DB2-BD59-A6C34878D82A}">
                    <a16:rowId xmlns:a16="http://schemas.microsoft.com/office/drawing/2014/main" val="1946102269"/>
                  </a:ext>
                </a:extLst>
              </a:tr>
              <a:tr h="200023">
                <a:tc gridSpan="5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100" dirty="0" err="1">
                          <a:effectLst/>
                        </a:rPr>
                        <a:t>Глава</a:t>
                      </a:r>
                      <a:r>
                        <a:rPr lang="en-US" sz="1100" dirty="0">
                          <a:effectLst/>
                        </a:rPr>
                        <a:t> 2. </a:t>
                      </a:r>
                      <a:r>
                        <a:rPr lang="en-US" sz="1100" dirty="0" err="1">
                          <a:effectLst/>
                        </a:rPr>
                        <a:t>Неформальное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образование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935232"/>
                  </a:ext>
                </a:extLst>
              </a:tr>
              <a:tr h="380435">
                <a:tc rowSpan="2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tc rowSpan="2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100" dirty="0" err="1">
                          <a:effectLst/>
                        </a:rPr>
                        <a:t>Стажировка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по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профилю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специальности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100" dirty="0" err="1">
                          <a:effectLst/>
                        </a:rPr>
                        <a:t>областного</a:t>
                      </a:r>
                      <a:r>
                        <a:rPr lang="en-US" sz="1100" dirty="0">
                          <a:effectLst/>
                        </a:rPr>
                        <a:t>, </a:t>
                      </a:r>
                      <a:r>
                        <a:rPr lang="en-US" sz="1100" dirty="0" err="1">
                          <a:effectLst/>
                        </a:rPr>
                        <a:t>городского</a:t>
                      </a:r>
                      <a:r>
                        <a:rPr lang="en-US" sz="1100" dirty="0">
                          <a:effectLst/>
                        </a:rPr>
                        <a:t>, </a:t>
                      </a:r>
                      <a:r>
                        <a:rPr lang="en-US" sz="1100" dirty="0" err="1">
                          <a:effectLst/>
                        </a:rPr>
                        <a:t>республиканского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значения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1 неделя = 10 зачетных единиц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tc rowSpan="2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копия отчета о выполнении индивидуального плана стажировки, информация о приобретенных в ходе стажировки знаний, умений и навыков, отзыв руководителя структурного подразделения на специалиста в области здравоохранения по итогам стажировки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extLst>
                  <a:ext uri="{0D108BD9-81ED-4DB2-BD59-A6C34878D82A}">
                    <a16:rowId xmlns:a16="http://schemas.microsoft.com/office/drawing/2014/main" val="70059230"/>
                  </a:ext>
                </a:extLst>
              </a:tr>
              <a:tr h="14165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100" dirty="0" err="1">
                          <a:effectLst/>
                        </a:rPr>
                        <a:t>международного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значения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1 неделя = 30 зачетные единицы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958642"/>
                  </a:ext>
                </a:extLst>
              </a:tr>
              <a:tr h="74126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Участие в очных обучениях семинарах, тренингах, мастер-классах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в соответствии с профилем заявляемой специальности; указание количества часов или кредитов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1 час = 0,5 зачетная единица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копия свидетельства о прохождении обучения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extLst>
                  <a:ext uri="{0D108BD9-81ED-4DB2-BD59-A6C34878D82A}">
                    <a16:rowId xmlns:a16="http://schemas.microsoft.com/office/drawing/2014/main" val="2458256572"/>
                  </a:ext>
                </a:extLst>
              </a:tr>
              <a:tr h="1282498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Участие в вебинарах, онлайн курсах, иных обучающих мероприятиях, проводимых с использованием технологий дистанционного обучения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в соответствии с профилем заявляемой специальности; указание количества часов или кредитов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1 час = 0,5 зачетная единицы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копия свидетельства о прохождении обучения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4" marR="9804" marT="9804" marB="9804" anchor="ctr"/>
                </a:tc>
                <a:extLst>
                  <a:ext uri="{0D108BD9-81ED-4DB2-BD59-A6C34878D82A}">
                    <a16:rowId xmlns:a16="http://schemas.microsoft.com/office/drawing/2014/main" val="2156781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925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0630"/>
              </p:ext>
            </p:extLst>
          </p:nvPr>
        </p:nvGraphicFramePr>
        <p:xfrm>
          <a:off x="695322" y="705435"/>
          <a:ext cx="10801352" cy="6065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753">
                  <a:extLst>
                    <a:ext uri="{9D8B030D-6E8A-4147-A177-3AD203B41FA5}">
                      <a16:colId xmlns:a16="http://schemas.microsoft.com/office/drawing/2014/main" val="158878532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161849658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8674393"/>
                    </a:ext>
                  </a:extLst>
                </a:gridCol>
                <a:gridCol w="3207987">
                  <a:extLst>
                    <a:ext uri="{9D8B030D-6E8A-4147-A177-3AD203B41FA5}">
                      <a16:colId xmlns:a16="http://schemas.microsoft.com/office/drawing/2014/main" val="1408175751"/>
                    </a:ext>
                  </a:extLst>
                </a:gridCol>
                <a:gridCol w="2240312">
                  <a:extLst>
                    <a:ext uri="{9D8B030D-6E8A-4147-A177-3AD203B41FA5}">
                      <a16:colId xmlns:a16="http://schemas.microsoft.com/office/drawing/2014/main" val="3129223711"/>
                    </a:ext>
                  </a:extLst>
                </a:gridCol>
              </a:tblGrid>
              <a:tr h="101670">
                <a:tc gridSpan="5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Глава 3. Дополнительные компетенции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540461"/>
                  </a:ext>
                </a:extLst>
              </a:tr>
              <a:tr h="292481">
                <a:tc rowSpan="3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 rowSpan="3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</a:rPr>
                        <a:t>Участие в работе съезда, конгресса, конференции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effectLst/>
                        </a:rPr>
                        <a:t>областного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городского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значения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</a:rPr>
                        <a:t>1 день = 5 зачетных единиц; доклад = 10 зачетных единиц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 rowSpan="3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</a:rPr>
                        <a:t>документ участника и (или) программа конференции с указанием Ф.И.О. докладчика, темы, места проведения, организатора проведения, даты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extLst>
                  <a:ext uri="{0D108BD9-81ED-4DB2-BD59-A6C34878D82A}">
                    <a16:rowId xmlns:a16="http://schemas.microsoft.com/office/drawing/2014/main" val="1417298867"/>
                  </a:ext>
                </a:extLst>
              </a:tr>
              <a:tr h="292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республиканского значения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</a:rPr>
                        <a:t>1 день = 10 зачетных единиц; доклад = 50 зачетных единиц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0611"/>
                  </a:ext>
                </a:extLst>
              </a:tr>
              <a:tr h="292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международного значения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</a:rPr>
                        <a:t>день = 40 зачетных единиц; доклад = 100 зачетных единиц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348036"/>
                  </a:ext>
                </a:extLst>
              </a:tr>
              <a:tr h="581059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</a:rPr>
                        <a:t>Публикация монографии, руководства, методических рекомендаций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</a:rPr>
                        <a:t>в соответствии с профилем заявляемой специальности; первым автором или в моноавторстве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</a:rPr>
                        <a:t>1 монография = 180 зачетных единиц; руководство, методические рекомендации = 30 зачетных единиц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</a:rPr>
                        <a:t>электронная копия опубликованной монографии, руководства, методических рекомендаций, первый автор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extLst>
                  <a:ext uri="{0D108BD9-81ED-4DB2-BD59-A6C34878D82A}">
                    <a16:rowId xmlns:a16="http://schemas.microsoft.com/office/drawing/2014/main" val="851696572"/>
                  </a:ext>
                </a:extLst>
              </a:tr>
              <a:tr h="4848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Публикация учебника (книги)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</a:rPr>
                        <a:t>в соответствии с профилем заявляемой специальности; первым автором или в моноавторстве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1 учебник (книга) = 180 зачетных единиц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</a:rPr>
                        <a:t>электронная копия опубликованного учебника (книги)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extLst>
                  <a:ext uri="{0D108BD9-81ED-4DB2-BD59-A6C34878D82A}">
                    <a16:rowId xmlns:a16="http://schemas.microsoft.com/office/drawing/2014/main" val="2706455783"/>
                  </a:ext>
                </a:extLst>
              </a:tr>
              <a:tr h="1062022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</a:rPr>
                        <a:t>Публикация научной статьи в изданиях, входящих в перечень рекомендованных Комитетом по обеспечению качества в науки и высшего образования Министерства науки и высшего образования Республики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</a:rPr>
                        <a:t>в соответствии с профилем заявляемой специальности; первым 3 авторам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1 статья = 20 зачетных единиц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</a:rPr>
                        <a:t>электронная копия опубликованной статьи, первые 3 автора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extLst>
                  <a:ext uri="{0D108BD9-81ED-4DB2-BD59-A6C34878D82A}">
                    <a16:rowId xmlns:a16="http://schemas.microsoft.com/office/drawing/2014/main" val="1721708418"/>
                  </a:ext>
                </a:extLst>
              </a:tr>
              <a:tr h="1158214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</a:rPr>
                        <a:t>Публикация статьи по в республиканских и зарубежных изданиях, не входящих в перечень рекомендованных Комитетом по обеспечению качества в науки и высшего образования Министерства науки и высшего образования Республики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</a:rPr>
                        <a:t>в соответствии с профилем заявляемой специальности; первым 3 авторам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1 статья = 10 зачетных единиц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</a:rPr>
                        <a:t>электронная копия опубликованной статьи, первые 3 автора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extLst>
                  <a:ext uri="{0D108BD9-81ED-4DB2-BD59-A6C34878D82A}">
                    <a16:rowId xmlns:a16="http://schemas.microsoft.com/office/drawing/2014/main" val="1415099382"/>
                  </a:ext>
                </a:extLst>
              </a:tr>
              <a:tr h="822988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</a:rPr>
                        <a:t>Публикация научной статьи в изданиях, индексируемых в </a:t>
                      </a:r>
                      <a:r>
                        <a:rPr lang="en-US" sz="1000">
                          <a:effectLst/>
                        </a:rPr>
                        <a:t>Scopus</a:t>
                      </a:r>
                      <a:r>
                        <a:rPr lang="ru-RU" sz="1000">
                          <a:effectLst/>
                        </a:rPr>
                        <a:t>, </a:t>
                      </a:r>
                      <a:r>
                        <a:rPr lang="en-US" sz="1000">
                          <a:effectLst/>
                        </a:rPr>
                        <a:t>WebofScience</a:t>
                      </a:r>
                      <a:r>
                        <a:rPr lang="ru-RU" sz="1000">
                          <a:effectLst/>
                        </a:rPr>
                        <a:t>, </a:t>
                      </a:r>
                      <a:r>
                        <a:rPr lang="en-US" sz="1000">
                          <a:effectLst/>
                        </a:rPr>
                        <a:t>Springer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</a:rPr>
                        <a:t>в соответствии с профилем заявляемой специальности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</a:rPr>
                        <a:t>1 статья, квартиль журнала </a:t>
                      </a:r>
                      <a:r>
                        <a:rPr lang="en-US" sz="1000">
                          <a:effectLst/>
                        </a:rPr>
                        <a:t>Q</a:t>
                      </a:r>
                      <a:r>
                        <a:rPr lang="ru-RU" sz="1000">
                          <a:effectLst/>
                        </a:rPr>
                        <a:t>4 = 90 зачетных единиц; 1 статья, квартиль журнала </a:t>
                      </a:r>
                      <a:r>
                        <a:rPr lang="en-US" sz="1000">
                          <a:effectLst/>
                        </a:rPr>
                        <a:t>Q</a:t>
                      </a:r>
                      <a:r>
                        <a:rPr lang="ru-RU" sz="1000">
                          <a:effectLst/>
                        </a:rPr>
                        <a:t>3 = 120 зачетных единиц; 1 статья, квартиль журнала </a:t>
                      </a:r>
                      <a:r>
                        <a:rPr lang="en-US" sz="1000">
                          <a:effectLst/>
                        </a:rPr>
                        <a:t>Q</a:t>
                      </a:r>
                      <a:r>
                        <a:rPr lang="ru-RU" sz="1000">
                          <a:effectLst/>
                        </a:rPr>
                        <a:t>2 = 150 зачетных единиц; 1 статья, квартиль журнала </a:t>
                      </a:r>
                      <a:r>
                        <a:rPr lang="en-US" sz="1000">
                          <a:effectLst/>
                        </a:rPr>
                        <a:t>Q</a:t>
                      </a:r>
                      <a:r>
                        <a:rPr lang="ru-RU" sz="1000">
                          <a:effectLst/>
                        </a:rPr>
                        <a:t>1= 180 зачетных единиц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</a:rPr>
                        <a:t>ссылка на опубликованную статью в базе данных </a:t>
                      </a:r>
                      <a:r>
                        <a:rPr lang="en-US" sz="1000">
                          <a:effectLst/>
                        </a:rPr>
                        <a:t>Scopus</a:t>
                      </a:r>
                      <a:r>
                        <a:rPr lang="ru-RU" sz="1000">
                          <a:effectLst/>
                        </a:rPr>
                        <a:t>, </a:t>
                      </a:r>
                      <a:r>
                        <a:rPr lang="en-US" sz="1000">
                          <a:effectLst/>
                        </a:rPr>
                        <a:t>Web of Science</a:t>
                      </a:r>
                      <a:r>
                        <a:rPr lang="ru-RU" sz="1000">
                          <a:effectLst/>
                        </a:rPr>
                        <a:t>, </a:t>
                      </a:r>
                      <a:r>
                        <a:rPr lang="en-US" sz="1000">
                          <a:effectLst/>
                        </a:rPr>
                        <a:t>Springer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extLst>
                  <a:ext uri="{0D108BD9-81ED-4DB2-BD59-A6C34878D82A}">
                    <a16:rowId xmlns:a16="http://schemas.microsoft.com/office/drawing/2014/main" val="625673459"/>
                  </a:ext>
                </a:extLst>
              </a:tr>
              <a:tr h="581059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Получение патента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</a:rPr>
                        <a:t>в соответствии с профилем заявляемой специальности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</a:rPr>
                        <a:t>1 патент республиканского уровня = 60 зачетных единиц; 1 патент зарубежного уровня = 180 зачетных единиц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effectLst/>
                        </a:rPr>
                        <a:t>копия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патента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" marR="4540" marT="4540" marB="4540" anchor="ctr"/>
                </a:tc>
                <a:extLst>
                  <a:ext uri="{0D108BD9-81ED-4DB2-BD59-A6C34878D82A}">
                    <a16:rowId xmlns:a16="http://schemas.microsoft.com/office/drawing/2014/main" val="1614239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225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159888"/>
              </p:ext>
            </p:extLst>
          </p:nvPr>
        </p:nvGraphicFramePr>
        <p:xfrm>
          <a:off x="561973" y="712832"/>
          <a:ext cx="11277602" cy="6040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852">
                  <a:extLst>
                    <a:ext uri="{9D8B030D-6E8A-4147-A177-3AD203B41FA5}">
                      <a16:colId xmlns:a16="http://schemas.microsoft.com/office/drawing/2014/main" val="173204091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1550050138"/>
                    </a:ext>
                  </a:extLst>
                </a:gridCol>
                <a:gridCol w="3103432">
                  <a:extLst>
                    <a:ext uri="{9D8B030D-6E8A-4147-A177-3AD203B41FA5}">
                      <a16:colId xmlns:a16="http://schemas.microsoft.com/office/drawing/2014/main" val="2876743168"/>
                    </a:ext>
                  </a:extLst>
                </a:gridCol>
                <a:gridCol w="2234628">
                  <a:extLst>
                    <a:ext uri="{9D8B030D-6E8A-4147-A177-3AD203B41FA5}">
                      <a16:colId xmlns:a16="http://schemas.microsoft.com/office/drawing/2014/main" val="4046382366"/>
                    </a:ext>
                  </a:extLst>
                </a:gridCol>
                <a:gridCol w="2339090">
                  <a:extLst>
                    <a:ext uri="{9D8B030D-6E8A-4147-A177-3AD203B41FA5}">
                      <a16:colId xmlns:a16="http://schemas.microsoft.com/office/drawing/2014/main" val="1361963801"/>
                    </a:ext>
                  </a:extLst>
                </a:gridCol>
              </a:tblGrid>
              <a:tr h="336459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Получение свидетельства об интеллектуальной собственности Республики Казахстан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в соответствии с профилем заявляемой специальности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1 свидетельство = 30 зачетных единиц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копия свидетельства об интеллектуальной собственности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extLst>
                  <a:ext uri="{0D108BD9-81ED-4DB2-BD59-A6C34878D82A}">
                    <a16:rowId xmlns:a16="http://schemas.microsoft.com/office/drawing/2014/main" val="3110216040"/>
                  </a:ext>
                </a:extLst>
              </a:tr>
              <a:tr h="582127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 err="1">
                          <a:effectLst/>
                        </a:rPr>
                        <a:t>Наставничество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en-US" sz="900" dirty="0" err="1">
                          <a:effectLst/>
                        </a:rPr>
                        <a:t>педагогическая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деятельность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в соответствии с профилем заявляемой специальности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в течение года в качестве наставника или ментора для обучающихся медицинских организаций образования = 10 зачетных единиц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копия приказа медицинской организации о назначении наставником, и (или) свидетельство о повышении квалификации по наставничеству и (или) менторству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extLst>
                  <a:ext uri="{0D108BD9-81ED-4DB2-BD59-A6C34878D82A}">
                    <a16:rowId xmlns:a16="http://schemas.microsoft.com/office/drawing/2014/main" val="2099507838"/>
                  </a:ext>
                </a:extLst>
              </a:tr>
              <a:tr h="25457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Наставничество для молодых и вновь принятых специалистов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в соответствии с профилем заявляемой специальности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в течение года в качестве наставника = 10 зачетных единиц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копия приказа о назначении наставником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extLst>
                  <a:ext uri="{0D108BD9-81ED-4DB2-BD59-A6C34878D82A}">
                    <a16:rowId xmlns:a16="http://schemas.microsoft.com/office/drawing/2014/main" val="4063535292"/>
                  </a:ext>
                </a:extLst>
              </a:tr>
              <a:tr h="500237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Внедрение в практическую деятельность инновационной научной или практической методики диагностики лечения, профилактики заболевания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в соответствии с профилем заявляемой специальности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1 акт внедрения = 60 зачетных единиц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акт внедрения с участием местного органа управления здравоохранением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extLst>
                  <a:ext uri="{0D108BD9-81ED-4DB2-BD59-A6C34878D82A}">
                    <a16:rowId xmlns:a16="http://schemas.microsoft.com/office/drawing/2014/main" val="1593539879"/>
                  </a:ext>
                </a:extLst>
              </a:tr>
              <a:tr h="500237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Членство в профессиональной ассоциации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в соответствии с профилем заявляемой специальности; не менее чем 1 год с активным членством на момент подтверждения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регионального уровня = 10 зачетных единиц; республиканского уровня = 30 зачетных единиц; международного уровня = 60 зачетных единиц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копия документа, подтверждающего членство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extLst>
                  <a:ext uri="{0D108BD9-81ED-4DB2-BD59-A6C34878D82A}">
                    <a16:rowId xmlns:a16="http://schemas.microsoft.com/office/drawing/2014/main" val="4074794958"/>
                  </a:ext>
                </a:extLst>
              </a:tr>
              <a:tr h="500237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Членство в экспертных органах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в соответствии с профилем заявляемой специальности; в течение 5 лет не менее чем 1 год с активным членством на момент подтверждения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республиканского уровня = 90 зачетных единиц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копия документа, подтверждающего экспертную деятельность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extLst>
                  <a:ext uri="{0D108BD9-81ED-4DB2-BD59-A6C34878D82A}">
                    <a16:rowId xmlns:a16="http://schemas.microsoft.com/office/drawing/2014/main" val="1318642537"/>
                  </a:ext>
                </a:extLst>
              </a:tr>
              <a:tr h="342392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Экспертная и (или) тренерская деятельность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в соответствии с профилем заявляемой специальности;</a:t>
                      </a:r>
                      <a:endParaRPr lang="ru-RU" sz="1000">
                        <a:effectLst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в течение года на момент подтверждения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1 документ = 10 зачетных единиц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копия документа, подтверждающего экспертную и тренерскую деятельность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extLst>
                  <a:ext uri="{0D108BD9-81ED-4DB2-BD59-A6C34878D82A}">
                    <a16:rowId xmlns:a16="http://schemas.microsoft.com/office/drawing/2014/main" val="1374441837"/>
                  </a:ext>
                </a:extLst>
              </a:tr>
              <a:tr h="83373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Участие в разработке нормативно-правовых и иных регламентирующих актов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в соответствии с профилем заявляемой специальности;</a:t>
                      </a:r>
                      <a:endParaRPr lang="ru-RU" sz="1000">
                        <a:effectLst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республиканского уровня (клинические протоколы, клинические сестринские руководства, стандарты операционных процедур, отраслевые программы, государственные стандарты образования)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1 документ = 30 зачетных единиц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копия приказа о составе рабочей группы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extLst>
                  <a:ext uri="{0D108BD9-81ED-4DB2-BD59-A6C34878D82A}">
                    <a16:rowId xmlns:a16="http://schemas.microsoft.com/office/drawing/2014/main" val="3648457202"/>
                  </a:ext>
                </a:extLst>
              </a:tr>
              <a:tr h="1103011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Участие в содержательной или тестологической экспертизе экзаменационного материала (тестовые вопросы и клинические сценарии) аккредитованной организации по оценке знаний и навыков обучающихся, профессиональной подготовленности выпускников и специалистов в области здравоохранения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в соответствии с профилем заявляемой специальности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50 тестовых вопросов = 1 зачетная единица; 10 клинических сценариев = 1 зачетная единица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копия акта экспертизы экзаменационного материала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extLst>
                  <a:ext uri="{0D108BD9-81ED-4DB2-BD59-A6C34878D82A}">
                    <a16:rowId xmlns:a16="http://schemas.microsoft.com/office/drawing/2014/main" val="3077329616"/>
                  </a:ext>
                </a:extLst>
              </a:tr>
              <a:tr h="827795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Участие в работе независимой экспертной комиссии в целях установления и подтверждения наличия (отсутствия) факта причинения вреда жизни и здоровью пациента в результате осуществления медицинской деятельности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>
                          <a:effectLst/>
                        </a:rPr>
                        <a:t>в соответствии с профилем заявляемой специальности в течение 5 лет на момент подтверждения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1 документ = 90 зачетных единиц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effectLst/>
                        </a:rPr>
                        <a:t>выписка из протокола заседания независимой экспертной комиссии об участии эксперта и копия приказа об утверждении состава независимой экспертной комиссии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4" marR="3274" marT="3274" marB="3274" anchor="ctr"/>
                </a:tc>
                <a:extLst>
                  <a:ext uri="{0D108BD9-81ED-4DB2-BD59-A6C34878D82A}">
                    <a16:rowId xmlns:a16="http://schemas.microsoft.com/office/drawing/2014/main" val="2188969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831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A5DB31-F96A-4C7E-8122-F96C55AC3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" r="2363"/>
          <a:stretch/>
        </p:blipFill>
        <p:spPr>
          <a:xfrm>
            <a:off x="3195587" y="0"/>
            <a:ext cx="5399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96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B2C3C-E17D-4870-81A5-AAA90413EC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744538"/>
            <a:ext cx="10515600" cy="912812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Министра здравоохранения Республики Казахстан от 28 июня 2024 года № 414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перечня организаций дополнительного образования по медицинским специальностям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endParaRPr lang="x-non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F4E4C3-C3B4-4071-89F1-2757D47008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43000"/>
            <a:ext cx="10515600" cy="5033963"/>
          </a:xfrm>
        </p:spPr>
        <p:txBody>
          <a:bodyPr>
            <a:normAutofit fontScale="25000" lnSpcReduction="20000"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организаций дополнительного образования по медицинским специальностям</a:t>
            </a: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Республиканское государственное предприятие на праве хозяйственного ведения «Национальный научный центр развития здравоохранения имени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Салидат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Каирбековой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МЗ РК.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Республиканское государственное предприятие на праве хозяйственного ведения «Национальный центр общественного здравоохранения» МЗ РК.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Республиканское государственное предприятие «Больница Медицинского центра Управления делами Президента Республики Казахстан».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Республиканское государственное учреждение «Центр военной медицины Министерства обороны Республики Казахстан».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Республиканское государственное предприятие на праве хозяйственного ведения «Национальный научный центр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фтизиопульмонологии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Казахстан».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Республиканское государственное предприятие на праве хозяйственного ведения «Казахский научный центр дерматологии и инфекционных заболеваний».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Республиканское государственное предприятие на праве хозяйственного ведения «Республиканский научно-практический центр психического здоровья».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Республиканское государственное предприятие на праве хозяйственного ведения «Национальный центр общественного здравоохранения».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Республиканское государственное предприятие на праве хозяйственного ведения «Национальный научный центр особо опасных инфекций имени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Масгута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Айкимбаева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Республиканское государственное предприятие на праве хозяйственного ведения «Научно-исследовательский институт травматологии и ортопедии имени Н.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Батпенова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Республиканское государственное предприятие на праве хозяйственного ведения «Научно-производственного Центра трансфузиологии».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Акционерное общество «Научный центр акушерства, гинекологии и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перинатологии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Акционерное общество «Национальный научный центр хирургии имени А.Н.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Сызганова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Акционерное общество «Научный центр урологии имени академика Б.У.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Джарбусынова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Акционерное общество «Научно-исследовательский институт кардиологии и внутренних болезней».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Акционерное общество «Казахский научно-исследовательский институт глазных болезней».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Акционерное общество «Казахский научно-исследовательский институт онкологии и радиологии».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Акционерное общество «Южно-Казахстанская медицинская академия».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Акционерное общество «Научный центр педиатрии и детской хирургии».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Акционерное общество «Национальный научный медицинский центр».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37351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DB2DC6D-E4F6-4052-8F6B-6BFE28D71607}"/>
              </a:ext>
            </a:extLst>
          </p:cNvPr>
          <p:cNvSpPr/>
          <p:nvPr/>
        </p:nvSpPr>
        <p:spPr>
          <a:xfrm>
            <a:off x="524933" y="58847"/>
            <a:ext cx="10414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just"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21. Акционерное общество «Национальный научный центр нейрохирургии».</a:t>
            </a:r>
            <a:endParaRPr lang="x-none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22.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Корпоративный фонд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«University Medical Center».</a:t>
            </a:r>
            <a:endParaRPr lang="x-none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23. Некоммерческое акционерное общество «Медицинский университет Астана».</a:t>
            </a:r>
            <a:endParaRPr lang="x-none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24. Некоммерческое акционерное общество «Казахский национальный университет имени Аль-Фараби».</a:t>
            </a:r>
            <a:endParaRPr lang="x-none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25. Некоммерческое акционерное общество «Национальный центр детской реабилитации».</a:t>
            </a:r>
            <a:endParaRPr lang="x-none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26. Некоммерческое акционерное общество «Медицинский университет Караганды».</a:t>
            </a:r>
            <a:endParaRPr lang="x-none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27. Некоммерческое акционерное общество «Казахский национальный медицинский университет имени С.Д.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Асфендиярова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x-none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28. Некоммерческое акционерное общество «Западно-Казахстанский медицинский университет имени Марата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Оспанова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x-none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29. Некоммерческое акционерное общество «Медицинский университет Семей».</a:t>
            </a:r>
            <a:endParaRPr lang="x-none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30. Государственное коммунальное предприятие на праве хозяйственного ведения «Западно-Казахстанский высший медицинский колледж».</a:t>
            </a:r>
            <a:endParaRPr lang="x-none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31. Государственное коммунальное предприятие на праве хозяйственного ведения «Высший медицинский колледж» акимата города Астаны.</a:t>
            </a:r>
            <a:endParaRPr lang="x-none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32. Государственное коммунальное предприятие на праве хозяйственного ведения «Высший медицинский колледж города Жезказган».</a:t>
            </a:r>
            <a:endParaRPr lang="x-none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33. Государственное коммунальное предприятие на праве хозяйственного ведения «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Жетысайский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высший медицинский колледж».</a:t>
            </a:r>
            <a:endParaRPr lang="x-none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34. Государственное коммунальное предприятие на праве хозяйственного ведения «Актюбинский Высший медицинский колледж имени героя Советского Союза Маншук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Маметовой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x-none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35. Государственное коммунальное казенное предприятие «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Кокшетауский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высший медицинский колледж».</a:t>
            </a:r>
            <a:endParaRPr lang="x-none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36. Государственное коммунальное предприятие на праве хозяйственного ведения «Костанайский высший медицинский колледж».</a:t>
            </a:r>
            <a:endParaRPr lang="x-none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37. Государственное коммунальное предприятие на праве хозяйственного ведения «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Мангистауский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областной высший медицинский колледж».</a:t>
            </a:r>
            <a:endParaRPr lang="x-none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38. Государственное коммунальное предприятие на праве хозяйственного ведения «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Талгарский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высший медицинский колледж».</a:t>
            </a:r>
            <a:endParaRPr lang="x-none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39. Государственное коммунальное предприятие на праве хозяйственного ведения «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Талдыкорганский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высший медицинский колледж».</a:t>
            </a:r>
            <a:endParaRPr lang="x-none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40. Государственное коммунальное предприятие на праве хозяйственного ведения «Туркестанский высший медицинский колледж».</a:t>
            </a:r>
          </a:p>
          <a:p>
            <a:pPr indent="2540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41. Государственное коммунальное предприятие на праве хозяйственного ведения «Высший медицинский колледж» г. Шымкент.</a:t>
            </a:r>
          </a:p>
          <a:p>
            <a:pPr indent="2540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42. Коммунальное государственное предприятие на праве хозяйственного ведения «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Атырауский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высший медицинский колледж».</a:t>
            </a:r>
          </a:p>
          <a:p>
            <a:pPr indent="2540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43. Коммунальное государственное предприятие на праве хозяйственного ведения «Высший медицинский колледж» города Алматы.</a:t>
            </a:r>
          </a:p>
          <a:p>
            <a:pPr indent="2540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44. Коммунальное государственное предприятие на праве хозяйственного ведения «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Жамбылский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высший медицинский колледж».</a:t>
            </a:r>
          </a:p>
          <a:p>
            <a:pPr indent="2540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45. Коммунальное государственное предприятие «Карагандинский областной высший сестринский колледж».</a:t>
            </a:r>
          </a:p>
          <a:p>
            <a:pPr indent="2540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46. Коммунальное государственное предприятие на праве хозяйственного ведения «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Кызылординский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медицинский высший колледж».</a:t>
            </a:r>
          </a:p>
          <a:p>
            <a:pPr indent="2540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47. Коммунальное государственное предприятие на праве хозяйственного ведения «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Усть-Каменогорский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высший медицинский колледж».</a:t>
            </a:r>
          </a:p>
          <a:p>
            <a:pPr indent="2540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48. Коммунальное государственное предприятие на праве хозяйственного ведения «Павлодарский медицинский высший колледж».</a:t>
            </a:r>
          </a:p>
          <a:p>
            <a:pPr indent="2540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49. Коммунальное государственное предприятие на праве хозяйственного ведения «Государственный высший медицинский колледж имени Д.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Калматаева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города Семей».</a:t>
            </a:r>
          </a:p>
          <a:p>
            <a:pPr indent="254000" algn="just">
              <a:spcAft>
                <a:spcPts val="0"/>
              </a:spcAft>
            </a:pPr>
            <a:endParaRPr lang="x-none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877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694214-9836-4B03-B3AA-0D5989267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733" y="846667"/>
            <a:ext cx="6570133" cy="547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8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EA2004-933A-4FC4-B5F6-A7A753A24822}"/>
              </a:ext>
            </a:extLst>
          </p:cNvPr>
          <p:cNvSpPr/>
          <p:nvPr/>
        </p:nvSpPr>
        <p:spPr>
          <a:xfrm>
            <a:off x="1004336" y="801709"/>
            <a:ext cx="1016427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Приказ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и.о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 Министра здравоохранения Республики Казахстан от 27 июня 2024 года № 37.</a:t>
            </a:r>
          </a:p>
          <a:p>
            <a:pPr lvl="0"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О внесении изменения в приказ Министра здравоохранения Республики Казахстан от 11 декабря 2020 года № ҚР ДСМ-249/2020 "Об утверждении правил оценки знаний и навыков обучающихся, оценки профессиональной подготовленности выпускников образовательных программ в области здравоохранения и специалистов в области здравоохранения»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"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Денсаулық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сақтау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саласындағы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білім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беру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бағдарламалары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білім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алушыларының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білімі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мен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дағдыларын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бағалау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түлектерінің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кәсіптік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даярлығын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бағалау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денсаулық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сақтау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саласындағы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мамандардың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кәсіптік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даярлығын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бағалау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қағидаларын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бекіту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туралы</a:t>
            </a:r>
            <a:endParaRPr lang="ru-RU" sz="1600" dirty="0">
              <a:solidFill>
                <a:prstClr val="black"/>
              </a:solidFill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solidFill>
                <a:prstClr val="black"/>
              </a:solidFill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Приказ Министра здравоохранения Республики Казахстан от 28 июня 2024 года № 43. О внесении изменений в приказ министра здравоохранения Республики Казахстан "Об утверждении правил подтверждения результатов непрерывного профессионального развития работников здравоохранения" от 20 декабря 2020 года № ҚР ДСМ-283/2020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solidFill>
                <a:prstClr val="black"/>
              </a:solidFill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  <a:p>
            <a:pPr lvl="0">
              <a:defRPr/>
            </a:pP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Денсаулық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сақтау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қызметкерлерінің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үздіксіз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кәсіптік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даму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нәтижелерін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растау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біліктілік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деңгейін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беру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және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растау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қағидаларын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бекіту</a:t>
            </a:r>
            <a:r>
              <a:rPr lang="ru-RU" sz="1600" dirty="0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туралы</a:t>
            </a:r>
            <a:endParaRPr lang="ru-RU" sz="1600" dirty="0">
              <a:solidFill>
                <a:prstClr val="black"/>
              </a:solidFill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  <a:p>
            <a:pPr lvl="0">
              <a:defRPr/>
            </a:pPr>
            <a:endParaRPr lang="ru-RU" sz="1600" dirty="0">
              <a:solidFill>
                <a:prstClr val="black"/>
              </a:solidFill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  <a:p>
            <a:pPr lvl="0">
              <a:defRPr/>
            </a:pPr>
            <a:endParaRPr lang="ru-RU" sz="1600" dirty="0">
              <a:solidFill>
                <a:prstClr val="black"/>
              </a:solidFill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  <a:p>
            <a:pPr lvl="0">
              <a:defRPr/>
            </a:pP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Республикасы</a:t>
            </a:r>
            <a:r>
              <a:rPr lang="ru-RU" dirty="0"/>
              <a:t> </a:t>
            </a:r>
            <a:r>
              <a:rPr lang="ru-RU" dirty="0" err="1"/>
              <a:t>Денсаулық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министрінің</a:t>
            </a:r>
            <a:r>
              <a:rPr lang="ru-RU" dirty="0"/>
              <a:t> 2025 </a:t>
            </a:r>
            <a:r>
              <a:rPr lang="ru-RU" dirty="0" err="1"/>
              <a:t>жылғы</a:t>
            </a:r>
            <a:r>
              <a:rPr lang="ru-RU" dirty="0"/>
              <a:t> 1 </a:t>
            </a:r>
            <a:r>
              <a:rPr lang="ru-RU" dirty="0" err="1"/>
              <a:t>сәуірдегі</a:t>
            </a:r>
            <a:r>
              <a:rPr lang="ru-RU" dirty="0"/>
              <a:t> № 29 </a:t>
            </a:r>
            <a:r>
              <a:rPr lang="ru-RU" dirty="0" err="1"/>
              <a:t>бұйрығы</a:t>
            </a:r>
            <a:r>
              <a:rPr lang="ru-RU" dirty="0"/>
              <a:t>. 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Республикасының</a:t>
            </a:r>
            <a:r>
              <a:rPr lang="ru-RU" dirty="0"/>
              <a:t> </a:t>
            </a:r>
            <a:r>
              <a:rPr lang="ru-RU" dirty="0" err="1"/>
              <a:t>Әділет</a:t>
            </a:r>
            <a:r>
              <a:rPr lang="ru-RU" dirty="0"/>
              <a:t> </a:t>
            </a:r>
            <a:r>
              <a:rPr lang="ru-RU" dirty="0" err="1"/>
              <a:t>министрлігінде</a:t>
            </a:r>
            <a:r>
              <a:rPr lang="ru-RU" dirty="0"/>
              <a:t> 2025 </a:t>
            </a:r>
            <a:r>
              <a:rPr lang="ru-RU" dirty="0" err="1"/>
              <a:t>жылы</a:t>
            </a:r>
            <a:r>
              <a:rPr lang="ru-RU" dirty="0"/>
              <a:t> 2 </a:t>
            </a:r>
            <a:r>
              <a:rPr lang="ru-RU" dirty="0" err="1"/>
              <a:t>сәуірде</a:t>
            </a:r>
            <a:r>
              <a:rPr lang="ru-RU" dirty="0"/>
              <a:t> № 35913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тіркелді</a:t>
            </a:r>
            <a:endParaRPr lang="ru-RU" sz="1600" dirty="0">
              <a:solidFill>
                <a:prstClr val="black"/>
              </a:solidFill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4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A7C9DD-4BEF-4042-9FB6-564AC5400E71}"/>
              </a:ext>
            </a:extLst>
          </p:cNvPr>
          <p:cNvSpPr/>
          <p:nvPr/>
        </p:nvSpPr>
        <p:spPr>
          <a:xfrm>
            <a:off x="855133" y="897467"/>
            <a:ext cx="1014306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Присвоение и подтверждение уровня квалификации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 здравоохранения проводится в рамках сертификации специалиста в области здравоохранения по клиническим специальностям и специализациям в соответствии с требованиями, установленными отраслевой рамкой квалификаций и профессиональными стандартами в области здравоохранения.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Сертификация специалиста в области здравоохранения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территориальными департаментами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медицинского и фармацевтического контроля Министерства здравоохранения Республики Казахстан.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присвоения или подтверждения уровня квалификации работникам здравоохранения необходимо:</a:t>
            </a:r>
          </a:p>
          <a:p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непрерывную трудовую деятельность по специальности/специализации на заявляемый уровень квалификации;</a:t>
            </a:r>
          </a:p>
          <a:p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подтверждающий документ - отчет о профессиональной деятельности (по форме) или отчет из электронного регистра услуг, за последние 3 года с указанием количества выполненных трудовых функций заявляемого уровня квалификации, подписанный руководителем структурного подразделения.</a:t>
            </a:r>
          </a:p>
          <a:p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и подтвердить результаты непрерывного профессионального развития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(НПР) по специальности/специализации в общем объеме 210 зачетных единиц, включающие дополнительное, неформальное образование и дополнительные компетенции в пропорции согласно заявляемого уровня квалификации;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результаты НПР подтверждаются службой управления персоналом и руководителем медицинской организации в соответствии с критериями подтверждения.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оценку профессиональной подготовленности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специальности/специализации на заявляемый уровень квалификации с результатом выше порогового уровня</a:t>
            </a:r>
            <a:endParaRPr 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6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86AC6-5738-4B77-B616-CD421BDC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54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Начальные уровни квалификации</a:t>
            </a:r>
            <a:endParaRPr lang="x-none" sz="1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917064"/>
              </p:ext>
            </p:extLst>
          </p:nvPr>
        </p:nvGraphicFramePr>
        <p:xfrm>
          <a:off x="390522" y="1143002"/>
          <a:ext cx="11391902" cy="5067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2278">
                  <a:extLst>
                    <a:ext uri="{9D8B030D-6E8A-4147-A177-3AD203B41FA5}">
                      <a16:colId xmlns:a16="http://schemas.microsoft.com/office/drawing/2014/main" val="2493021817"/>
                    </a:ext>
                  </a:extLst>
                </a:gridCol>
                <a:gridCol w="8429624">
                  <a:extLst>
                    <a:ext uri="{9D8B030D-6E8A-4147-A177-3AD203B41FA5}">
                      <a16:colId xmlns:a16="http://schemas.microsoft.com/office/drawing/2014/main" val="2981201848"/>
                    </a:ext>
                  </a:extLst>
                </a:gridCol>
              </a:tblGrid>
              <a:tr h="393464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Уровень квалификации ОРК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>
                          <a:effectLst/>
                        </a:rPr>
                        <a:t>Уровень образования в области здравоохранения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19271074"/>
                  </a:ext>
                </a:extLst>
              </a:tr>
              <a:tr h="393464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4.0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техническое и профессиональное образование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82387426"/>
                  </a:ext>
                </a:extLst>
              </a:tr>
              <a:tr h="393464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5.0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послесреднее образование (прикладной бакалавриат)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56547193"/>
                  </a:ext>
                </a:extLst>
              </a:tr>
              <a:tr h="393464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6.0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высшее образование (академический бакалавриат)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08710061"/>
                  </a:ext>
                </a:extLst>
              </a:tr>
              <a:tr h="1549988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7.0 (I)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>
                          <a:effectLst/>
                        </a:rPr>
                        <a:t>Послевузовское образование (магистратура на основе освоенной программы бакалавриата) и(или) практический опыт работы;</a:t>
                      </a:r>
                      <a:endParaRPr lang="ru-RU" sz="2000">
                        <a:effectLst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>
                          <a:effectLst/>
                        </a:rPr>
                        <a:t>или высшее базовое медицинское образование (интернатура) и (или) непрерывное интегрированное медицинское образование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42802237"/>
                  </a:ext>
                </a:extLst>
              </a:tr>
              <a:tr h="79715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7.1 (R)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>
                          <a:effectLst/>
                        </a:rPr>
                        <a:t>послевузовское образование (резидентура)</a:t>
                      </a:r>
                      <a:endParaRPr lang="ru-RU" sz="2000">
                        <a:effectLst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>
                          <a:effectLst/>
                        </a:rPr>
                        <a:t>сертификационный курс (для специализации*)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06106904"/>
                  </a:ext>
                </a:extLst>
              </a:tr>
              <a:tr h="114629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effectLst/>
                        </a:rPr>
                        <a:t>Докторантура </a:t>
                      </a:r>
                      <a:r>
                        <a:rPr lang="en-US" sz="1600" dirty="0">
                          <a:effectLst/>
                        </a:rPr>
                        <a:t>PhD</a:t>
                      </a:r>
                      <a:r>
                        <a:rPr lang="ru-RU" sz="1600" dirty="0">
                          <a:effectLst/>
                        </a:rPr>
                        <a:t>, ученая степень доктора </a:t>
                      </a:r>
                      <a:r>
                        <a:rPr lang="en-US" sz="1600" dirty="0">
                          <a:effectLst/>
                        </a:rPr>
                        <a:t>PhD</a:t>
                      </a:r>
                      <a:r>
                        <a:rPr lang="ru-RU" sz="1600" dirty="0">
                          <a:effectLst/>
                        </a:rPr>
                        <a:t>, (кандидаты медицинских наук, доктора медицинских наук) или высшее медицинское образование и опыт управленческой работы в отрасли.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60667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11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934635"/>
              </p:ext>
            </p:extLst>
          </p:nvPr>
        </p:nvGraphicFramePr>
        <p:xfrm>
          <a:off x="1190625" y="857251"/>
          <a:ext cx="9753600" cy="5608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675">
                  <a:extLst>
                    <a:ext uri="{9D8B030D-6E8A-4147-A177-3AD203B41FA5}">
                      <a16:colId xmlns:a16="http://schemas.microsoft.com/office/drawing/2014/main" val="296016591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788215837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74569166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3440235294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4126021920"/>
                    </a:ext>
                  </a:extLst>
                </a:gridCol>
                <a:gridCol w="2066925">
                  <a:extLst>
                    <a:ext uri="{9D8B030D-6E8A-4147-A177-3AD203B41FA5}">
                      <a16:colId xmlns:a16="http://schemas.microsoft.com/office/drawing/2014/main" val="1616337959"/>
                    </a:ext>
                  </a:extLst>
                </a:gridCol>
              </a:tblGrid>
              <a:tr h="230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6" marR="34066" marT="20439" marB="20439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мероприятия непрерывного профессионального развития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6" marR="34066" marT="20439" marB="2043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842658"/>
                  </a:ext>
                </a:extLst>
              </a:tr>
              <a:tr h="93836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6" marR="34066" marT="20439" marB="204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Уровни отраслевой рамки квалификаций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6" marR="34066" marT="20439" marB="204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4.0;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5.0;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6.0;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7.0 (I);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7.1 (R)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6" marR="34066" marT="20439" marB="204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4.1;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5.1;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6.1;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7.1 (I);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7.2 (R)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6" marR="34066" marT="20439" marB="204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4.2;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5.2;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6.2;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7.2 (I);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7.3 (R)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6" marR="34066" marT="20439" marB="204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4.3;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5.3;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6.3;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7.3 (I);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7.4 (R)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6" marR="34066" marT="20439" marB="20439"/>
                </a:tc>
                <a:extLst>
                  <a:ext uri="{0D108BD9-81ED-4DB2-BD59-A6C34878D82A}">
                    <a16:rowId xmlns:a16="http://schemas.microsoft.com/office/drawing/2014/main" val="360148243"/>
                  </a:ext>
                </a:extLst>
              </a:tr>
              <a:tr h="582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Квалификационная категория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6" marR="34066" marT="20439" marB="204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Без квалификационной категории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6" marR="34066" marT="20439" marB="204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Вторая квалификационная категория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6" marR="34066" marT="20439" marB="204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Первая квалификационная категория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6" marR="34066" marT="20439" marB="204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Высшая квалификационная категория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6" marR="34066" marT="20439" marB="20439"/>
                </a:tc>
                <a:extLst>
                  <a:ext uri="{0D108BD9-81ED-4DB2-BD59-A6C34878D82A}">
                    <a16:rowId xmlns:a16="http://schemas.microsoft.com/office/drawing/2014/main" val="3279930433"/>
                  </a:ext>
                </a:extLst>
              </a:tr>
              <a:tr h="1931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6" marR="34066" marT="20439" marB="204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Общий объем мероприятий непрерывного профессионального развития (сумма зачетных единиц дополнительного образования, неформального образования и дополнительных компетенций)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6" marR="34066" marT="20439" marB="204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6" marR="34066" marT="20439" marB="204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не менее 210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зачетных единиц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за 5 лет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либо участие в Независимой экспертной комиссии при экспертизе страхового случая, не менее 3 раз за последние 3 года.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6" marR="34066" marT="20439" marB="204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не менее 210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зачетных единиц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за 5 лет либо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участие в Независимой экспертной комиссии при экспертизе страхового случая, не менее 3 раз за последние 3 года.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6" marR="34066" marT="20439" marB="204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не менее 210 зачетных единиц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за 5 лет либо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участие в Независимой экспертной комиссии при экспертизе страхового случая, не менее 3 раз за последние 3 года.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6" marR="34066" marT="20439" marB="20439"/>
                </a:tc>
                <a:extLst>
                  <a:ext uri="{0D108BD9-81ED-4DB2-BD59-A6C34878D82A}">
                    <a16:rowId xmlns:a16="http://schemas.microsoft.com/office/drawing/2014/main" val="1242272785"/>
                  </a:ext>
                </a:extLst>
              </a:tr>
              <a:tr h="103261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6" marR="34066" marT="20439" marB="204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Дополнительное образование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6" marR="34066" marT="20439" marB="204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6" marR="34066" marT="20439" marB="204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не менее 150 зачетных единиц (часов) повышения квалификации базового или среднего уровня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6" marR="34066" marT="20439" marB="204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не менее 120 зачетных единиц (часов) повышения квалификации среднего или высшего уровня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6" marR="34066" marT="20439" marB="204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не менее 60 зачетных единиц (часов) повышения квалификации высшего или специализированного уровня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6" marR="34066" marT="20439" marB="20439"/>
                </a:tc>
                <a:extLst>
                  <a:ext uri="{0D108BD9-81ED-4DB2-BD59-A6C34878D82A}">
                    <a16:rowId xmlns:a16="http://schemas.microsoft.com/office/drawing/2014/main" val="3472196843"/>
                  </a:ext>
                </a:extLst>
              </a:tr>
              <a:tr h="760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Неформальное образование и дополнительные компетенции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6" marR="34066" marT="20439" marB="204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6" marR="34066" marT="20439" marB="204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не менее 60 зачетных единиц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6" marR="34066" marT="20439" marB="204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не менее 90 зачетных единиц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6" marR="34066" marT="20439" marB="204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не менее 150 зачетных единиц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6" marR="34066" marT="20439" marB="20439"/>
                </a:tc>
                <a:extLst>
                  <a:ext uri="{0D108BD9-81ED-4DB2-BD59-A6C34878D82A}">
                    <a16:rowId xmlns:a16="http://schemas.microsoft.com/office/drawing/2014/main" val="4023314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454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383398"/>
              </p:ext>
            </p:extLst>
          </p:nvPr>
        </p:nvGraphicFramePr>
        <p:xfrm>
          <a:off x="1038226" y="695331"/>
          <a:ext cx="9896476" cy="6010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4119">
                  <a:extLst>
                    <a:ext uri="{9D8B030D-6E8A-4147-A177-3AD203B41FA5}">
                      <a16:colId xmlns:a16="http://schemas.microsoft.com/office/drawing/2014/main" val="409680351"/>
                    </a:ext>
                  </a:extLst>
                </a:gridCol>
                <a:gridCol w="2474119">
                  <a:extLst>
                    <a:ext uri="{9D8B030D-6E8A-4147-A177-3AD203B41FA5}">
                      <a16:colId xmlns:a16="http://schemas.microsoft.com/office/drawing/2014/main" val="278184354"/>
                    </a:ext>
                  </a:extLst>
                </a:gridCol>
                <a:gridCol w="2474119">
                  <a:extLst>
                    <a:ext uri="{9D8B030D-6E8A-4147-A177-3AD203B41FA5}">
                      <a16:colId xmlns:a16="http://schemas.microsoft.com/office/drawing/2014/main" val="1753214236"/>
                    </a:ext>
                  </a:extLst>
                </a:gridCol>
                <a:gridCol w="2474119">
                  <a:extLst>
                    <a:ext uri="{9D8B030D-6E8A-4147-A177-3AD203B41FA5}">
                      <a16:colId xmlns:a16="http://schemas.microsoft.com/office/drawing/2014/main" val="1018571389"/>
                    </a:ext>
                  </a:extLst>
                </a:gridCol>
              </a:tblGrid>
              <a:tr h="1449063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</a:rPr>
                        <a:t>Уровень образования в области здравоохранения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Уровень квалификации ОРК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Квалификационная категория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</a:rPr>
                        <a:t>Наличие непрерывного стажа работы по заявляемой специальности и (или) специализации с даты получения предыдущего уровня квалификации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extLst>
                  <a:ext uri="{0D108BD9-81ED-4DB2-BD59-A6C34878D82A}">
                    <a16:rowId xmlns:a16="http://schemas.microsoft.com/office/drawing/2014/main" val="2008864937"/>
                  </a:ext>
                </a:extLst>
              </a:tr>
              <a:tr h="255450">
                <a:tc rowSpan="3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effectLst/>
                        </a:rPr>
                        <a:t>Техническое</a:t>
                      </a:r>
                      <a:r>
                        <a:rPr lang="en-US" sz="1200" dirty="0">
                          <a:effectLst/>
                        </a:rPr>
                        <a:t> и </a:t>
                      </a:r>
                      <a:r>
                        <a:rPr lang="en-US" sz="1200" dirty="0" err="1">
                          <a:effectLst/>
                        </a:rPr>
                        <a:t>профессиональное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образование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4.1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вторая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не менее 5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extLst>
                  <a:ext uri="{0D108BD9-81ED-4DB2-BD59-A6C34878D82A}">
                    <a16:rowId xmlns:a16="http://schemas.microsoft.com/office/drawing/2014/main" val="495189171"/>
                  </a:ext>
                </a:extLst>
              </a:tr>
              <a:tr h="255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4.2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первая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не менее 4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extLst>
                  <a:ext uri="{0D108BD9-81ED-4DB2-BD59-A6C34878D82A}">
                    <a16:rowId xmlns:a16="http://schemas.microsoft.com/office/drawing/2014/main" val="3377829070"/>
                  </a:ext>
                </a:extLst>
              </a:tr>
              <a:tr h="255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4.3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высшая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не менее 3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extLst>
                  <a:ext uri="{0D108BD9-81ED-4DB2-BD59-A6C34878D82A}">
                    <a16:rowId xmlns:a16="http://schemas.microsoft.com/office/drawing/2014/main" val="2911275861"/>
                  </a:ext>
                </a:extLst>
              </a:tr>
              <a:tr h="255450">
                <a:tc rowSpan="3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Послесреднее образование (прикладной бакалавриат)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5.1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вторая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не менее 5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extLst>
                  <a:ext uri="{0D108BD9-81ED-4DB2-BD59-A6C34878D82A}">
                    <a16:rowId xmlns:a16="http://schemas.microsoft.com/office/drawing/2014/main" val="3971207539"/>
                  </a:ext>
                </a:extLst>
              </a:tr>
              <a:tr h="255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5.2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первая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не менее 4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extLst>
                  <a:ext uri="{0D108BD9-81ED-4DB2-BD59-A6C34878D82A}">
                    <a16:rowId xmlns:a16="http://schemas.microsoft.com/office/drawing/2014/main" val="3493946099"/>
                  </a:ext>
                </a:extLst>
              </a:tr>
              <a:tr h="255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5.3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высшая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не менее 3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extLst>
                  <a:ext uri="{0D108BD9-81ED-4DB2-BD59-A6C34878D82A}">
                    <a16:rowId xmlns:a16="http://schemas.microsoft.com/office/drawing/2014/main" val="3798636637"/>
                  </a:ext>
                </a:extLst>
              </a:tr>
              <a:tr h="255450">
                <a:tc rowSpan="3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Высшее образование (академический бакалавриат)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6.1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вторая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не менее 5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extLst>
                  <a:ext uri="{0D108BD9-81ED-4DB2-BD59-A6C34878D82A}">
                    <a16:rowId xmlns:a16="http://schemas.microsoft.com/office/drawing/2014/main" val="739225469"/>
                  </a:ext>
                </a:extLst>
              </a:tr>
              <a:tr h="255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6.2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первая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не менее 4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extLst>
                  <a:ext uri="{0D108BD9-81ED-4DB2-BD59-A6C34878D82A}">
                    <a16:rowId xmlns:a16="http://schemas.microsoft.com/office/drawing/2014/main" val="2340431211"/>
                  </a:ext>
                </a:extLst>
              </a:tr>
              <a:tr h="255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6.3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высшая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не менее 3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extLst>
                  <a:ext uri="{0D108BD9-81ED-4DB2-BD59-A6C34878D82A}">
                    <a16:rowId xmlns:a16="http://schemas.microsoft.com/office/drawing/2014/main" val="14641681"/>
                  </a:ext>
                </a:extLst>
              </a:tr>
              <a:tr h="255450">
                <a:tc rowSpan="3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Базовое медицинское образование (интернатура)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7.1(I)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вторая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не менее 5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extLst>
                  <a:ext uri="{0D108BD9-81ED-4DB2-BD59-A6C34878D82A}">
                    <a16:rowId xmlns:a16="http://schemas.microsoft.com/office/drawing/2014/main" val="1630609607"/>
                  </a:ext>
                </a:extLst>
              </a:tr>
              <a:tr h="255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7.2(I)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первая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не менее 4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extLst>
                  <a:ext uri="{0D108BD9-81ED-4DB2-BD59-A6C34878D82A}">
                    <a16:rowId xmlns:a16="http://schemas.microsoft.com/office/drawing/2014/main" val="1874224559"/>
                  </a:ext>
                </a:extLst>
              </a:tr>
              <a:tr h="255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7.3(I)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высшая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не менее 3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extLst>
                  <a:ext uri="{0D108BD9-81ED-4DB2-BD59-A6C34878D82A}">
                    <a16:rowId xmlns:a16="http://schemas.microsoft.com/office/drawing/2014/main" val="381329961"/>
                  </a:ext>
                </a:extLst>
              </a:tr>
              <a:tr h="255450">
                <a:tc rowSpan="3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</a:rPr>
                        <a:t> Послевузовское образование (клиническая ординатура, переподготовка, резидентура)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7.2(R)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вторая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не менее 5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extLst>
                  <a:ext uri="{0D108BD9-81ED-4DB2-BD59-A6C34878D82A}">
                    <a16:rowId xmlns:a16="http://schemas.microsoft.com/office/drawing/2014/main" val="2852972440"/>
                  </a:ext>
                </a:extLst>
              </a:tr>
              <a:tr h="255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7.3(R)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первая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не менее 4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extLst>
                  <a:ext uri="{0D108BD9-81ED-4DB2-BD59-A6C34878D82A}">
                    <a16:rowId xmlns:a16="http://schemas.microsoft.com/office/drawing/2014/main" val="3855036343"/>
                  </a:ext>
                </a:extLst>
              </a:tr>
              <a:tr h="255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7.4(R)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высшая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не менее 3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extLst>
                  <a:ext uri="{0D108BD9-81ED-4DB2-BD59-A6C34878D82A}">
                    <a16:rowId xmlns:a16="http://schemas.microsoft.com/office/drawing/2014/main" val="99006380"/>
                  </a:ext>
                </a:extLst>
              </a:tr>
              <a:tr h="72945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</a:rPr>
                        <a:t>Ученая степень кандидата медицинских наук, доктора медицинских наук, </a:t>
                      </a:r>
                      <a:r>
                        <a:rPr lang="en-US" sz="1200">
                          <a:effectLst/>
                        </a:rPr>
                        <a:t>PhD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" marR="9149" marT="9149" marB="9149" anchor="ctr"/>
                </a:tc>
                <a:extLst>
                  <a:ext uri="{0D108BD9-81ED-4DB2-BD59-A6C34878D82A}">
                    <a16:rowId xmlns:a16="http://schemas.microsoft.com/office/drawing/2014/main" val="3739458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08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A105879-5F38-4EDB-8402-42CB104E6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26" y="91836"/>
            <a:ext cx="5367689" cy="583783"/>
          </a:xfrm>
        </p:spPr>
        <p:txBody>
          <a:bodyPr>
            <a:normAutofit/>
          </a:bodyPr>
          <a:lstStyle/>
          <a:p>
            <a:pPr algn="ctr"/>
            <a:r>
              <a:rPr lang="kk-KZ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 не придет</a:t>
            </a:r>
            <a:endParaRPr lang="x-none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04F4B29-3179-417E-BF45-57B37D8CB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2322" y="1253331"/>
            <a:ext cx="5181600" cy="435133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очередной (новый) уровень квалификации. Например, с 2 категории на первую категорию (4.2- первая квалификационная категория) </a:t>
            </a: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Имеющие перерыв в трудовой деятельности по специальности свыше 3-х лет.</a:t>
            </a:r>
          </a:p>
          <a:p>
            <a:pPr marL="0" indent="0">
              <a:buNone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(Например, без категории и не претендующие на очередной уровень идут на начальный уровень (4.0/7.1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(I))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4883FD11-E39D-4E98-97C0-A6CFDCEDC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080" y="1253331"/>
            <a:ext cx="5181600" cy="435133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Подтверждающие действующий уровень квалификации. Например, с первой на первую, с высшей на высшую)</a:t>
            </a: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Выпускники мед колледжей, ВУЗов </a:t>
            </a:r>
            <a:endParaRPr lang="x-non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9B8304-DA8E-4448-9B05-A79F01203546}"/>
              </a:ext>
            </a:extLst>
          </p:cNvPr>
          <p:cNvSpPr/>
          <p:nvPr/>
        </p:nvSpPr>
        <p:spPr>
          <a:xfrm>
            <a:off x="375385" y="91836"/>
            <a:ext cx="5181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Кто придет на оценку </a:t>
            </a:r>
            <a:endParaRPr kumimoji="0" lang="x-none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406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6DA87-625D-4136-8CBC-E9994857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3933"/>
            <a:ext cx="3932237" cy="4656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ПОДАЧА ЗАЯВКИ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4B5754-F93A-4C26-A378-8DA3D22C1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lvl="0" indent="-355600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заявление по форме, с указанием специальности/специализации и уровня квалификации;</a:t>
            </a:r>
          </a:p>
          <a:p>
            <a:pPr marL="355600" lvl="0" indent="-355600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документ, удостоверяющий личность;</a:t>
            </a:r>
          </a:p>
          <a:p>
            <a:pPr marL="355600" lvl="0" indent="-355600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документы об образовании и признании образования  (при наличии);</a:t>
            </a:r>
          </a:p>
          <a:p>
            <a:pPr marL="355600" lvl="0" indent="-355600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Квитанция об оплате</a:t>
            </a:r>
          </a:p>
          <a:p>
            <a:pPr marL="355600" lvl="0" indent="-355600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Подтверждение результатов непрерывного профессионального развития работников здравоохранения по форме (за последние 5 лет)  -подписаны Руководителями ОК и организации. </a:t>
            </a:r>
            <a:r>
              <a:rPr lang="ru-RU" sz="1400" dirty="0">
                <a:solidFill>
                  <a:srgbClr val="FF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Документы подтверждающие НПР.</a:t>
            </a:r>
          </a:p>
          <a:p>
            <a:pPr marL="355600" lvl="0" indent="-355600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отчет о профессиональной деятельности по форме или отчет из электронного регистра услуг, за последние 3 года, подписанный </a:t>
            </a:r>
            <a:r>
              <a:rPr lang="ru-RU" sz="1400" b="1" u="sng" dirty="0">
                <a:solidFill>
                  <a:srgbClr val="00206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руководителем структурного подразделения </a:t>
            </a:r>
          </a:p>
          <a:p>
            <a:pPr marL="355600" lvl="0" indent="-355600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рекомендательное письмо от профильной ассоциации и (или) работодателя.</a:t>
            </a: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8.      Свидетельство о присвоении квалификационной категории предыдущее                     	(при наличии)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70C0"/>
                </a:solidFill>
                <a:highlight>
                  <a:srgbClr val="FFFF00"/>
                </a:highlight>
              </a:rPr>
              <a:t>Рассмотрение документов и допуск -2 дня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A3B10F-04EE-43C4-AFD4-661FE8A27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43000"/>
            <a:ext cx="3932237" cy="472598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Для прохождения на уровень квалификации кандидату необходимо:</a:t>
            </a:r>
          </a:p>
          <a:p>
            <a:r>
              <a:rPr lang="ru-RU" dirty="0">
                <a:solidFill>
                  <a:srgbClr val="002060"/>
                </a:solidFill>
              </a:rPr>
              <a:t>                                                                              </a:t>
            </a:r>
            <a:r>
              <a:rPr lang="ru-RU" dirty="0"/>
              <a:t>                                                                                                                                                                                                               </a:t>
            </a:r>
            <a:endParaRPr lang="x-none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699A2A-0DAA-468C-9769-D7FB1C326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811867"/>
            <a:ext cx="4422775" cy="367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3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0377BC-06D9-4181-884F-650D292BB0FC}"/>
              </a:ext>
            </a:extLst>
          </p:cNvPr>
          <p:cNvSpPr/>
          <p:nvPr/>
        </p:nvSpPr>
        <p:spPr>
          <a:xfrm>
            <a:off x="0" y="160504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НОВШЕСТВО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: ТРЕБОВАНИЯ К ПРАВИЛАМ ПОВЕДЕНИЯ КАНДИДАТОВ НА ОЦЕНКЕ</a:t>
            </a:r>
            <a:endParaRPr kumimoji="0" lang="x-none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5C2A1B-FDC7-4835-AF43-8C9E5D17FD2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1200" y="957263"/>
            <a:ext cx="11480800" cy="56642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1800" b="1" u="sng" dirty="0">
                <a:solidFill>
                  <a:srgbClr val="FF0000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НЕ ДОПУСКАЕТСЯ: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sz="1800" b="1" u="sng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использование предметов мобильной связи</a:t>
            </a:r>
            <a:r>
              <a:rPr lang="ru-RU" sz="1800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, оснащенных функциями переноса информации, в том числе пейджера, сотовых телефонов, планшета, </a:t>
            </a:r>
            <a:r>
              <a:rPr lang="ru-RU" sz="1800" dirty="0" err="1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iPad</a:t>
            </a:r>
            <a:r>
              <a:rPr lang="ru-RU" sz="1800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(</a:t>
            </a:r>
            <a:r>
              <a:rPr lang="ru-RU" sz="1800" dirty="0" err="1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Айпада</a:t>
            </a:r>
            <a:r>
              <a:rPr lang="ru-RU" sz="1800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), </a:t>
            </a:r>
            <a:r>
              <a:rPr lang="ru-RU" sz="1800" dirty="0" err="1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iPod</a:t>
            </a:r>
            <a:r>
              <a:rPr lang="ru-RU" sz="1800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(Айпода), </a:t>
            </a:r>
            <a:r>
              <a:rPr lang="ru-RU" sz="1800" dirty="0" err="1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SmartPhone</a:t>
            </a:r>
            <a:r>
              <a:rPr lang="ru-RU" sz="1800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(Смартфона), ноутбука, плейера, модема (мобильных роутера), любых видов радио-электронной связи, смарт-часов, смарт-очков, фитнес-браслета (</a:t>
            </a:r>
            <a:r>
              <a:rPr lang="ru-RU" sz="1800" dirty="0" err="1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трекера</a:t>
            </a:r>
            <a:r>
              <a:rPr lang="ru-RU" sz="1800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), диктофона, наушников проводных и беспроводных, шпаргалок, учебно-методической литературы, записи;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sz="1800" b="1" u="sng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разговаривать с другими кандидатами</a:t>
            </a:r>
            <a:r>
              <a:rPr lang="ru-RU" sz="1800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в помещении для оценки знаний и навыков;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sz="1800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самовольно </a:t>
            </a:r>
            <a:r>
              <a:rPr lang="ru-RU" sz="1800" b="1" u="sng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менять место посадки</a:t>
            </a:r>
            <a:r>
              <a:rPr lang="ru-RU" sz="1800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, покидать помещение, в котором проводится оценка знаний и навыков.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sz="1800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 самовольно </a:t>
            </a:r>
            <a:r>
              <a:rPr lang="ru-RU" sz="1800" b="1" u="sng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изменять направление положения веб-камеры</a:t>
            </a:r>
            <a:r>
              <a:rPr lang="ru-RU" sz="1800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, монитора компьютерной техники.</a:t>
            </a:r>
          </a:p>
          <a:p>
            <a:pPr marL="0" indent="0" algn="ctr" fontAlgn="base">
              <a:buNone/>
            </a:pPr>
            <a:endParaRPr lang="ru-RU" sz="1800" i="1" dirty="0"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  <a:p>
            <a:pPr marL="0" indent="0" algn="ctr" fontAlgn="base">
              <a:buNone/>
            </a:pPr>
            <a:r>
              <a:rPr lang="ru-RU" sz="1700" i="1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При фиксировании нарушения, кандидату выносится предупреждение, при повторном нарушении оценка знаний или навыков останавливается </a:t>
            </a:r>
            <a:r>
              <a:rPr lang="ru-RU" sz="1700" b="1" i="1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с аннулированием результатов</a:t>
            </a:r>
            <a:r>
              <a:rPr lang="ru-RU" sz="1700" i="1" dirty="0"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(Составление акта о нарушении) В день нарушения акт передается в течение 24 часов Руководителю Управления службы …</a:t>
            </a:r>
          </a:p>
          <a:p>
            <a:pPr marL="0" indent="0" algn="ctr" fontAlgn="base">
              <a:buNone/>
            </a:pPr>
            <a:r>
              <a:rPr lang="ru-RU" sz="1700" dirty="0"/>
              <a:t> </a:t>
            </a:r>
            <a:r>
              <a:rPr lang="ru-RU" sz="1700" i="1" dirty="0"/>
              <a:t>При аннулирования результата услуга по прохождению оценки считается предоставленной, </a:t>
            </a:r>
            <a:r>
              <a:rPr lang="ru-RU" sz="1700" b="1" i="1" dirty="0"/>
              <a:t>оплата не возвращается</a:t>
            </a:r>
            <a:endParaRPr lang="x-none" sz="1700" b="1" i="1" dirty="0"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914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2857</Words>
  <Application>Microsoft Office PowerPoint</Application>
  <PresentationFormat>Широкоэкранный</PresentationFormat>
  <Paragraphs>345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Tahoma KZ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Начальные уровни квалификации</vt:lpstr>
      <vt:lpstr>Презентация PowerPoint</vt:lpstr>
      <vt:lpstr>Презентация PowerPoint</vt:lpstr>
      <vt:lpstr>Кто не придет</vt:lpstr>
      <vt:lpstr>ПОДАЧА ЗАЯВКИ</vt:lpstr>
      <vt:lpstr>Презентация PowerPoint</vt:lpstr>
      <vt:lpstr>Презентация PowerPoint</vt:lpstr>
      <vt:lpstr>Критерии подтверждения результатов непрерывного профессионального развития работников здравоохранения</vt:lpstr>
      <vt:lpstr>Презентация PowerPoint</vt:lpstr>
      <vt:lpstr>Презентация PowerPoint</vt:lpstr>
      <vt:lpstr>Презентация PowerPoint</vt:lpstr>
      <vt:lpstr>Приказ Министра здравоохранения Республики Казахстан от 28 июня 2024 года № 414 Об утверждении перечня организаций дополнительного образования по медицинским специальностям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Баян Хасенова</dc:creator>
  <cp:lastModifiedBy>Jarvis</cp:lastModifiedBy>
  <cp:revision>19</cp:revision>
  <dcterms:created xsi:type="dcterms:W3CDTF">2024-09-05T07:40:57Z</dcterms:created>
  <dcterms:modified xsi:type="dcterms:W3CDTF">2025-05-26T08:34:33Z</dcterms:modified>
</cp:coreProperties>
</file>